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42"/>
  </p:notesMasterIdLst>
  <p:sldIdLst>
    <p:sldId id="257" r:id="rId3"/>
    <p:sldId id="349" r:id="rId4"/>
    <p:sldId id="439" r:id="rId5"/>
    <p:sldId id="456" r:id="rId6"/>
    <p:sldId id="440" r:id="rId7"/>
    <p:sldId id="463" r:id="rId8"/>
    <p:sldId id="464" r:id="rId9"/>
    <p:sldId id="445" r:id="rId10"/>
    <p:sldId id="446" r:id="rId11"/>
    <p:sldId id="476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59" r:id="rId20"/>
    <p:sldId id="485" r:id="rId21"/>
    <p:sldId id="486" r:id="rId22"/>
    <p:sldId id="487" r:id="rId23"/>
    <p:sldId id="488" r:id="rId24"/>
    <p:sldId id="442" r:id="rId25"/>
    <p:sldId id="462" r:id="rId26"/>
    <p:sldId id="457" r:id="rId27"/>
    <p:sldId id="458" r:id="rId28"/>
    <p:sldId id="447" r:id="rId29"/>
    <p:sldId id="461" r:id="rId30"/>
    <p:sldId id="466" r:id="rId31"/>
    <p:sldId id="465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8" autoAdjust="0"/>
    <p:restoredTop sz="94660"/>
  </p:normalViewPr>
  <p:slideViewPr>
    <p:cSldViewPr>
      <p:cViewPr varScale="1">
        <p:scale>
          <a:sx n="92" d="100"/>
          <a:sy n="92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F5332-2E67-4197-A9D6-96730940DD45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CE85-8A39-439B-A638-99B69752E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97659-6C04-48EA-B305-2919BD7837F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7E5E6-C63B-40EA-BA86-4CAB31B0210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4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916C66C5-7DFE-4220-9FE1-A3CA8EA010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D222-E453-472C-B553-43E1189E21A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4EAD-3A0D-43D4-AD18-89E091F4326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81A84-347F-4DDF-BAE7-4AD7EF67DA1A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EE4D-9D4E-4EF0-AD47-C324AD7553D9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B8B5A-F46E-49EF-8E49-7D4823E30156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2839-AB46-4EE9-A4EF-3FE952E895F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C15F-19E2-41FF-8AF4-667E84177D41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altLang="zh-CN" sz="3400" b="1" kern="1200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18FE5-389E-4DA0-81AC-5EB98838DD89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CC775-3ADC-47AB-BC2E-E60055130C7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CE291-D8F3-4C90-A8DB-6733BB373E0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093B3B-E81E-490B-8F1F-1C571ED82160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F7D1-4D51-4000-A8B3-8D20A340E8CD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A8D2-BA59-47FB-96E1-911D86B22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6B1821FE-FA4C-47C1-B685-876E6334E4D6}" type="slidenum">
              <a:rPr lang="en-US" smtClean="0">
                <a:solidFill>
                  <a:srgbClr val="5E574E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5E574E"/>
              </a:solidFill>
            </a:endParaRP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z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y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x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t" TargetMode="External"/><Relationship Id="rId2" Type="http://schemas.openxmlformats.org/officeDocument/2006/relationships/hyperlink" Target="http://en.wikipedia.org/wiki/Symbol_(data)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n.wikipedia.org/wiki/Data_rate_unit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153400" cy="3048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A50021"/>
                </a:solidFill>
              </a:rPr>
              <a:t>Lecture 11: Serial Data Communication &amp; 8251</a:t>
            </a:r>
            <a:endParaRPr lang="en-US" altLang="zh-CN" sz="32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29006"/>
            <a:ext cx="8533209" cy="42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02" y="1700808"/>
            <a:ext cx="6533778" cy="509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772816"/>
            <a:ext cx="9096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6550" y="2468444"/>
            <a:ext cx="445770" cy="26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3412"/>
            <a:ext cx="8611732" cy="474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32" y="1721693"/>
            <a:ext cx="8001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99" y="1666900"/>
            <a:ext cx="79724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32" y="1772816"/>
            <a:ext cx="8115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3477"/>
            <a:ext cx="8927976" cy="435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  <a:endParaRPr lang="en-US" dirty="0"/>
          </a:p>
        </p:txBody>
      </p:sp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701106"/>
            <a:ext cx="8892480" cy="39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  <a:endParaRPr lang="en-US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30026"/>
            <a:ext cx="8568952" cy="518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685800"/>
            <a:ext cx="772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600" dirty="0" smtClean="0">
                <a:solidFill>
                  <a:srgbClr val="000000"/>
                </a:solidFill>
                <a:latin typeface="Arial Black" pitchFamily="34" charset="0"/>
              </a:rPr>
              <a:t>The 80x86 IBM PC and Compatible Computers</a:t>
            </a:r>
            <a:endParaRPr kumimoji="1" lang="en-GB" sz="36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66800" y="2895600"/>
            <a:ext cx="7105600" cy="283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r>
              <a:rPr kumimoji="1" lang="en-GB" sz="2800" dirty="0" smtClean="0">
                <a:solidFill>
                  <a:srgbClr val="000000"/>
                </a:solidFill>
                <a:latin typeface="Arial Black" pitchFamily="34" charset="0"/>
              </a:rPr>
              <a:t>Chapter 17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r>
              <a:rPr kumimoji="1" lang="en-GB" sz="2800" dirty="0" smtClean="0">
                <a:solidFill>
                  <a:srgbClr val="000000"/>
                </a:solidFill>
                <a:latin typeface="Arial Black" pitchFamily="34" charset="0"/>
              </a:rPr>
              <a:t>Serial Data Communication and the 8251 Chip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endParaRPr kumimoji="1" lang="en-GB" sz="2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None/>
            </a:pPr>
            <a:endParaRPr kumimoji="1" lang="en-GB" sz="28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  <a:endParaRPr lang="en-US" dirty="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6866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  <a:endParaRPr lang="en-US" dirty="0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87413"/>
            <a:ext cx="86582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  <a:endParaRPr lang="en-US" dirty="0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54" y="1641500"/>
            <a:ext cx="86296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851920" y="2060848"/>
            <a:ext cx="4536504" cy="590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Bit stuffing (or </a:t>
            </a:r>
            <a:r>
              <a:rPr lang="en-US" i="1" dirty="0" smtClean="0"/>
              <a:t>zero bit insertion</a:t>
            </a:r>
            <a:r>
              <a:rPr lang="en-US" dirty="0" smtClean="0"/>
              <a:t>): i</a:t>
            </a:r>
            <a:r>
              <a:rPr lang="en-US" dirty="0" smtClean="0">
                <a:sym typeface="Wingdings" pitchFamily="2" charset="2"/>
              </a:rPr>
              <a:t>nserts a “0” after five consecutive 1s</a:t>
            </a:r>
          </a:p>
        </p:txBody>
      </p:sp>
      <p:sp>
        <p:nvSpPr>
          <p:cNvPr id="5" name="矩形 4"/>
          <p:cNvSpPr/>
          <p:nvPr/>
        </p:nvSpPr>
        <p:spPr>
          <a:xfrm>
            <a:off x="3635896" y="6093296"/>
            <a:ext cx="4536504" cy="590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Bit stuffing (or </a:t>
            </a:r>
            <a:r>
              <a:rPr lang="en-US" i="1" dirty="0" smtClean="0"/>
              <a:t>zero bit insertion</a:t>
            </a:r>
            <a:r>
              <a:rPr lang="en-US" dirty="0" smtClean="0"/>
              <a:t>): i</a:t>
            </a:r>
            <a:r>
              <a:rPr lang="en-US" dirty="0" smtClean="0">
                <a:sym typeface="Wingdings" pitchFamily="2" charset="2"/>
              </a:rPr>
              <a:t>nserts a “0” after five consecutive 1s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Modes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4186808" cy="4824536"/>
          </a:xfrm>
        </p:spPr>
        <p:txBody>
          <a:bodyPr/>
          <a:lstStyle/>
          <a:p>
            <a:r>
              <a:rPr lang="en-US" dirty="0" smtClean="0"/>
              <a:t>Simplex:</a:t>
            </a:r>
          </a:p>
          <a:p>
            <a:pPr lvl="1"/>
            <a:r>
              <a:rPr lang="en-US" dirty="0" smtClean="0"/>
              <a:t>Only one way</a:t>
            </a:r>
          </a:p>
          <a:p>
            <a:pPr lvl="1"/>
            <a:r>
              <a:rPr lang="en-US" dirty="0" smtClean="0"/>
              <a:t>E.g., printer</a:t>
            </a:r>
          </a:p>
          <a:p>
            <a:r>
              <a:rPr lang="en-US" dirty="0" smtClean="0"/>
              <a:t>Half-duplex:</a:t>
            </a:r>
          </a:p>
          <a:p>
            <a:pPr lvl="1"/>
            <a:r>
              <a:rPr lang="en-US" dirty="0" smtClean="0"/>
              <a:t>Data is transmitted one way at a time</a:t>
            </a:r>
          </a:p>
          <a:p>
            <a:pPr lvl="1"/>
            <a:r>
              <a:rPr lang="en-US" dirty="0" smtClean="0"/>
              <a:t>E.g., walky-talky</a:t>
            </a:r>
          </a:p>
          <a:p>
            <a:r>
              <a:rPr lang="en-US" dirty="0" smtClean="0"/>
              <a:t>Full-duplex</a:t>
            </a:r>
          </a:p>
          <a:p>
            <a:pPr lvl="1"/>
            <a:r>
              <a:rPr lang="en-US" dirty="0" smtClean="0"/>
              <a:t>Data can go both ways at the same time</a:t>
            </a:r>
          </a:p>
          <a:p>
            <a:pPr lvl="1"/>
            <a:r>
              <a:rPr lang="en-US" dirty="0" smtClean="0"/>
              <a:t>E.g., telephone</a:t>
            </a:r>
          </a:p>
        </p:txBody>
      </p:sp>
      <p:graphicFrame>
        <p:nvGraphicFramePr>
          <p:cNvPr id="156673" name="Object 5"/>
          <p:cNvGraphicFramePr>
            <a:graphicFrameLocks noChangeAspect="1"/>
          </p:cNvGraphicFramePr>
          <p:nvPr/>
        </p:nvGraphicFramePr>
        <p:xfrm>
          <a:off x="4735388" y="2348880"/>
          <a:ext cx="422910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4" name="Visio" r:id="rId3" imgW="2543130" imgH="2119942" progId="Visio.Drawing.11">
                  <p:embed/>
                </p:oleObj>
              </mc:Choice>
              <mc:Fallback>
                <p:oleObj name="Visio" r:id="rId3" imgW="2543130" imgH="211994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388" y="2348880"/>
                        <a:ext cx="422910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178800" cy="4357092"/>
          </a:xfrm>
        </p:spPr>
        <p:txBody>
          <a:bodyPr/>
          <a:lstStyle/>
          <a:p>
            <a:r>
              <a:rPr lang="en-US" dirty="0" smtClean="0"/>
              <a:t>Parity bit</a:t>
            </a:r>
          </a:p>
          <a:p>
            <a:pPr lvl="1"/>
            <a:r>
              <a:rPr lang="en-US" dirty="0" smtClean="0"/>
              <a:t>Used in asynchronous serial communication</a:t>
            </a:r>
          </a:p>
          <a:p>
            <a:pPr lvl="1"/>
            <a:r>
              <a:rPr lang="en-US" dirty="0" smtClean="0"/>
              <a:t>Put an extra parity bit at the end of each character</a:t>
            </a:r>
          </a:p>
          <a:p>
            <a:pPr lvl="2"/>
            <a:r>
              <a:rPr lang="en-US" dirty="0" smtClean="0"/>
              <a:t>Even-parity: the data and the parity bit has an even number of 1s; odd-parity</a:t>
            </a:r>
          </a:p>
          <a:p>
            <a:r>
              <a:rPr lang="en-US" dirty="0" smtClean="0"/>
              <a:t>CRC Calculation</a:t>
            </a:r>
            <a:endParaRPr lang="en-US" i="1" dirty="0" smtClean="0"/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-bit data, </a:t>
            </a:r>
            <a:r>
              <a:rPr lang="en-US" i="1" dirty="0" smtClean="0"/>
              <a:t>n</a:t>
            </a:r>
            <a:r>
              <a:rPr lang="en-US" dirty="0" smtClean="0"/>
              <a:t>-bit CRC:</a:t>
            </a:r>
          </a:p>
          <a:p>
            <a:pPr lvl="1"/>
            <a:r>
              <a:rPr lang="en-US" dirty="0" smtClean="0"/>
              <a:t>Example: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/>
              <a:t>Given G(x)= x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+ x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+ 1 -&gt;1101, (take the coefficients of the polynomial, n=3)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/>
              <a:t>If data is 1010110, M(x) * </a:t>
            </a:r>
            <a:r>
              <a:rPr lang="en-US" sz="1800" dirty="0" err="1" smtClean="0"/>
              <a:t>X</a:t>
            </a:r>
            <a:r>
              <a:rPr lang="en-US" sz="1800" baseline="30000" dirty="0" err="1" smtClean="0"/>
              <a:t>n</a:t>
            </a:r>
            <a:r>
              <a:rPr lang="en-US" sz="1800" dirty="0" smtClean="0"/>
              <a:t> -&gt; 1010110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000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/>
              <a:t>CRC = 1010110000</a:t>
            </a:r>
            <a:r>
              <a:rPr lang="en-US" sz="1800" dirty="0" smtClean="0">
                <a:solidFill>
                  <a:srgbClr val="FF0000"/>
                </a:solidFill>
              </a:rPr>
              <a:t>%</a:t>
            </a:r>
            <a:r>
              <a:rPr lang="en-US" sz="1800" dirty="0" smtClean="0"/>
              <a:t>1101 (the remainder of binary division, using XOR operation)</a:t>
            </a:r>
            <a:endParaRPr lang="en-US" dirty="0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361" y="4064868"/>
            <a:ext cx="1628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and Demodulation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968552"/>
          </a:xfrm>
        </p:spPr>
        <p:txBody>
          <a:bodyPr/>
          <a:lstStyle/>
          <a:p>
            <a:r>
              <a:rPr lang="en-US" dirty="0" smtClean="0"/>
              <a:t>It is not suitable to transmit digital signals directly on a channel for a long distance</a:t>
            </a:r>
          </a:p>
          <a:p>
            <a:pPr lvl="1"/>
            <a:r>
              <a:rPr lang="en-US" dirty="0" smtClean="0"/>
              <a:t>signal distortion</a:t>
            </a:r>
          </a:p>
          <a:p>
            <a:pPr lvl="1"/>
            <a:r>
              <a:rPr lang="en-US" dirty="0" smtClean="0"/>
              <a:t>Need to modulate digital signals and get analog signals at the sender, and demodulate the analog signals and get the original digital signals</a:t>
            </a:r>
          </a:p>
          <a:p>
            <a:pPr marL="342900" lvl="1" indent="-342900">
              <a:buFont typeface="Monotype Sorts" pitchFamily="2" charset="2"/>
              <a:buChar char="z"/>
            </a:pPr>
            <a:r>
              <a:rPr lang="en-US" dirty="0" smtClean="0"/>
              <a:t>Three parameters (</a:t>
            </a:r>
            <a:r>
              <a:rPr lang="en-US" altLang="zh-CN" dirty="0" smtClean="0">
                <a:solidFill>
                  <a:srgbClr val="7030A0"/>
                </a:solidFill>
              </a:rPr>
              <a:t>Amplitude</a:t>
            </a:r>
            <a:r>
              <a:rPr lang="en-US" dirty="0" smtClean="0">
                <a:solidFill>
                  <a:srgbClr val="7030A0"/>
                </a:solidFill>
              </a:rPr>
              <a:t>, frequency, phase</a:t>
            </a:r>
            <a:r>
              <a:rPr lang="en-US" dirty="0" smtClean="0"/>
              <a:t>) of the carrier can be used for the modulation and demodulation purpose</a:t>
            </a:r>
          </a:p>
          <a:p>
            <a:pPr lvl="1"/>
            <a:r>
              <a:rPr lang="en-US" altLang="zh-CN" dirty="0" smtClean="0">
                <a:solidFill>
                  <a:srgbClr val="0000CC"/>
                </a:solidFill>
              </a:rPr>
              <a:t>Amplitude-Modulating (AM)</a:t>
            </a:r>
          </a:p>
          <a:p>
            <a:pPr lvl="1"/>
            <a:r>
              <a:rPr lang="en-US" altLang="zh-CN" dirty="0" smtClean="0">
                <a:solidFill>
                  <a:srgbClr val="0000CC"/>
                </a:solidFill>
              </a:rPr>
              <a:t>Frequency-Shift Keying (FSK)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Phase-Shift Keying (PSK)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and Demodulation</a:t>
            </a:r>
            <a:endParaRPr lang="en-US" dirty="0"/>
          </a:p>
        </p:txBody>
      </p:sp>
      <p:graphicFrame>
        <p:nvGraphicFramePr>
          <p:cNvPr id="160770" name="Object 3"/>
          <p:cNvGraphicFramePr>
            <a:graphicFrameLocks noChangeAspect="1"/>
          </p:cNvGraphicFramePr>
          <p:nvPr/>
        </p:nvGraphicFramePr>
        <p:xfrm>
          <a:off x="323528" y="1916832"/>
          <a:ext cx="4216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Visio" r:id="rId3" imgW="3005023" imgH="1124712" progId="Visio.Drawing.11">
                  <p:embed/>
                </p:oleObj>
              </mc:Choice>
              <mc:Fallback>
                <p:oleObj name="Visio" r:id="rId3" imgW="3005023" imgH="112471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6832"/>
                        <a:ext cx="4216400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1" name="Object 4"/>
          <p:cNvGraphicFramePr>
            <a:graphicFrameLocks noChangeAspect="1"/>
          </p:cNvGraphicFramePr>
          <p:nvPr/>
        </p:nvGraphicFramePr>
        <p:xfrm>
          <a:off x="4786188" y="1916832"/>
          <a:ext cx="417830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4" name="Visio" r:id="rId5" imgW="3005023" imgH="1137818" progId="Visio.Drawing.11">
                  <p:embed/>
                </p:oleObj>
              </mc:Choice>
              <mc:Fallback>
                <p:oleObj name="Visio" r:id="rId5" imgW="3005023" imgH="113781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188" y="1916832"/>
                        <a:ext cx="4178300" cy="157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5" name="Object 7"/>
          <p:cNvGraphicFramePr>
            <a:graphicFrameLocks noChangeAspect="1"/>
          </p:cNvGraphicFramePr>
          <p:nvPr/>
        </p:nvGraphicFramePr>
        <p:xfrm>
          <a:off x="467544" y="4725144"/>
          <a:ext cx="8366125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Visio" r:id="rId7" imgW="5297130" imgH="911165" progId="Visio.Drawing.11">
                  <p:embed/>
                </p:oleObj>
              </mc:Choice>
              <mc:Fallback>
                <p:oleObj name="Visio" r:id="rId7" imgW="5297130" imgH="91116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25144"/>
                        <a:ext cx="8366125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3645024"/>
            <a:ext cx="410445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</a:rPr>
              <a:t>1 and 0 are represented using different amplitude</a:t>
            </a:r>
            <a:endParaRPr kumimoji="0" lang="en-US" altLang="zh-CN" sz="22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88024" y="3789040"/>
            <a:ext cx="410445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folHlink"/>
              </a:buClr>
              <a:buSzPct val="85000"/>
            </a:pPr>
            <a:r>
              <a:rPr lang="en-US" altLang="zh-CN" sz="2200" dirty="0" smtClean="0">
                <a:solidFill>
                  <a:srgbClr val="0000FF"/>
                </a:solidFill>
                <a:latin typeface="Arial" pitchFamily="34" charset="0"/>
              </a:rPr>
              <a:t>1 and 0 are represented using different frequency</a:t>
            </a:r>
            <a:endParaRPr kumimoji="0" lang="en-US" altLang="zh-CN" sz="22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USART Chip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824536"/>
          </a:xfrm>
        </p:spPr>
        <p:txBody>
          <a:bodyPr/>
          <a:lstStyle/>
          <a:p>
            <a:r>
              <a:rPr lang="en-US" dirty="0" smtClean="0"/>
              <a:t>Capable of doing both asynchronous and synchronous data communication</a:t>
            </a:r>
          </a:p>
          <a:p>
            <a:pPr lvl="1"/>
            <a:r>
              <a:rPr lang="en-US" dirty="0" smtClean="0"/>
              <a:t>synchronous: baud rate 0-64K, characters can be 5, 6, 7, or 8 bits, automatically detect or insert sync characters</a:t>
            </a:r>
          </a:p>
          <a:p>
            <a:pPr lvl="1"/>
            <a:r>
              <a:rPr lang="en-US" dirty="0" smtClean="0"/>
              <a:t>Asynchronous: baud rate 0-19.2K, characters can be 5, 6, 7, or 8 bits, automatically insert start, stop and parity bits, </a:t>
            </a:r>
            <a:r>
              <a:rPr lang="en-US" dirty="0" err="1" smtClean="0"/>
              <a:t>TxC</a:t>
            </a:r>
            <a:r>
              <a:rPr lang="en-US" dirty="0" smtClean="0"/>
              <a:t> and </a:t>
            </a:r>
            <a:r>
              <a:rPr lang="en-US" dirty="0" err="1" smtClean="0"/>
              <a:t>RxC</a:t>
            </a:r>
            <a:r>
              <a:rPr lang="en-US" dirty="0" smtClean="0"/>
              <a:t> clocks can be 1, 16, or 64 times of the baud rate</a:t>
            </a:r>
          </a:p>
          <a:p>
            <a:r>
              <a:rPr lang="en-US" dirty="0" smtClean="0"/>
              <a:t>Full duplex, double-buffered</a:t>
            </a:r>
          </a:p>
          <a:p>
            <a:r>
              <a:rPr lang="en-US" dirty="0" smtClean="0"/>
              <a:t>Error checking circuit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04200" cy="896144"/>
          </a:xfrm>
        </p:spPr>
        <p:txBody>
          <a:bodyPr/>
          <a:lstStyle/>
          <a:p>
            <a:r>
              <a:rPr lang="en-US" dirty="0" smtClean="0"/>
              <a:t>8251</a:t>
            </a:r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8112"/>
            <a:ext cx="851645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Communication Interface</a:t>
            </a:r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54793"/>
            <a:ext cx="6598320" cy="514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77" y="4715619"/>
            <a:ext cx="174489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559535" y="4703809"/>
            <a:ext cx="183185" cy="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Data Communication</a:t>
            </a:r>
            <a:endParaRPr lang="en-GB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700808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" pitchFamily="18" charset="0"/>
              </a:rPr>
              <a:t>Data transmission </a:t>
            </a:r>
            <a:r>
              <a:rPr lang="en-US" sz="2400" dirty="0" smtClean="0">
                <a:latin typeface="Times" pitchFamily="18" charset="0"/>
              </a:rPr>
              <a:t>is the transfer of data from point-to-point often represented as an electromagnetic signal over a physical communication channel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A </a:t>
            </a:r>
            <a:r>
              <a:rPr lang="en-US" sz="2400" b="1" dirty="0" smtClean="0">
                <a:latin typeface="Times" pitchFamily="18" charset="0"/>
              </a:rPr>
              <a:t>communication channel </a:t>
            </a:r>
            <a:r>
              <a:rPr lang="en-US" sz="2400" dirty="0" smtClean="0">
                <a:latin typeface="Times" pitchFamily="18" charset="0"/>
              </a:rPr>
              <a:t>refers to the medium used to convey information from a sender (or transmitter) to a receiver.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Examples: copper wires, optical fibbers or wireless communication channels.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to 8088</a:t>
            </a:r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96578"/>
            <a:ext cx="8964487" cy="43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Signals</a:t>
            </a:r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55" y="1677850"/>
            <a:ext cx="7820769" cy="51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8251A</a:t>
            </a:r>
            <a:endParaRPr lang="en-US" dirty="0"/>
          </a:p>
        </p:txBody>
      </p:sp>
      <p:graphicFrame>
        <p:nvGraphicFramePr>
          <p:cNvPr id="206849" name="Object 2"/>
          <p:cNvGraphicFramePr>
            <a:graphicFrameLocks noChangeAspect="1"/>
          </p:cNvGraphicFramePr>
          <p:nvPr/>
        </p:nvGraphicFramePr>
        <p:xfrm>
          <a:off x="2123728" y="1672224"/>
          <a:ext cx="5014144" cy="492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0" name="Visio" r:id="rId3" imgW="3489750" imgH="3569449" progId="Visio.Drawing.11">
                  <p:embed/>
                </p:oleObj>
              </mc:Choice>
              <mc:Fallback>
                <p:oleObj name="Visio" r:id="rId3" imgW="3489750" imgH="356944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672224"/>
                        <a:ext cx="5014144" cy="4925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Mode Word</a:t>
            </a:r>
            <a:endParaRPr lang="en-US" dirty="0"/>
          </a:p>
        </p:txBody>
      </p:sp>
      <p:graphicFrame>
        <p:nvGraphicFramePr>
          <p:cNvPr id="205826" name="Object 5"/>
          <p:cNvGraphicFramePr>
            <a:graphicFrameLocks noChangeAspect="1"/>
          </p:cNvGraphicFramePr>
          <p:nvPr/>
        </p:nvGraphicFramePr>
        <p:xfrm>
          <a:off x="3275856" y="1700808"/>
          <a:ext cx="5307335" cy="289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8" name="Visio" r:id="rId3" imgW="3301560" imgH="1810738" progId="Visio.Drawing.11">
                  <p:embed/>
                </p:oleObj>
              </mc:Choice>
              <mc:Fallback>
                <p:oleObj name="Visio" r:id="rId3" imgW="3301560" imgH="181073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5307335" cy="2898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30" name="Object 6"/>
          <p:cNvGraphicFramePr>
            <a:graphicFrameLocks noChangeAspect="1"/>
          </p:cNvGraphicFramePr>
          <p:nvPr/>
        </p:nvGraphicFramePr>
        <p:xfrm>
          <a:off x="2555776" y="4972675"/>
          <a:ext cx="5898679" cy="155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9" name="Visio" r:id="rId5" imgW="3574800" imgH="946749" progId="Visio.Drawing.11">
                  <p:embed/>
                </p:oleObj>
              </mc:Choice>
              <mc:Fallback>
                <p:oleObj name="Visio" r:id="rId5" imgW="3574800" imgH="94674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972675"/>
                        <a:ext cx="5898679" cy="1552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4928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Asynchronous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01317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Synchronous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Command Word</a:t>
            </a:r>
            <a:endParaRPr 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308304" cy="48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Command Word</a:t>
            </a:r>
            <a:endParaRPr lang="en-US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60" y="1693064"/>
            <a:ext cx="7920211" cy="509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Status Word</a:t>
            </a:r>
            <a:endParaRPr 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73556"/>
            <a:ext cx="8463061" cy="5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8" y="228600"/>
            <a:ext cx="8964488" cy="1143000"/>
          </a:xfrm>
        </p:spPr>
        <p:txBody>
          <a:bodyPr/>
          <a:lstStyle/>
          <a:p>
            <a:r>
              <a:rPr lang="en-US" dirty="0" smtClean="0"/>
              <a:t>8251A Internal Reset on Power-Up</a:t>
            </a:r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068"/>
            <a:ext cx="7920880" cy="44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Programming Example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429100"/>
          </a:xfrm>
        </p:spPr>
        <p:txBody>
          <a:bodyPr/>
          <a:lstStyle/>
          <a:p>
            <a:r>
              <a:rPr lang="en-US" sz="2000" dirty="0" smtClean="0"/>
              <a:t>Use 8251 to transfer 256 characters in asynchronous mode, assuming that the port addresses are 208H and 209H, the baud factor is 16, and 1 stop bit, 1 start bit, no parity bit, and 8-bit character are used.</a:t>
            </a:r>
          </a:p>
          <a:p>
            <a:pPr>
              <a:buNone/>
            </a:pPr>
            <a:r>
              <a:rPr lang="en-US" sz="2000" b="1" dirty="0" smtClean="0"/>
              <a:t>Solution: </a:t>
            </a:r>
            <a:r>
              <a:rPr lang="en-US" sz="2000" u="sng" dirty="0" smtClean="0">
                <a:solidFill>
                  <a:srgbClr val="00B050"/>
                </a:solidFill>
              </a:rPr>
              <a:t>Sender side: data is stored in Buf1</a:t>
            </a:r>
          </a:p>
          <a:p>
            <a:pPr lvl="1">
              <a:buNone/>
            </a:pPr>
            <a:endParaRPr lang="en-US" sz="1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3059141"/>
            <a:ext cx="3744416" cy="361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LEA DI, Buf1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MOV DX,209H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MOV AL,00H        </a:t>
            </a:r>
            <a:r>
              <a:rPr lang="en-US" altLang="zh-CN" dirty="0" smtClean="0">
                <a:solidFill>
                  <a:srgbClr val="00B050"/>
                </a:solidFill>
              </a:rPr>
              <a:t>;worse-case </a:t>
            </a:r>
            <a:r>
              <a:rPr lang="en-US" altLang="zh-CN" dirty="0" err="1" smtClean="0">
                <a:solidFill>
                  <a:srgbClr val="00B050"/>
                </a:solidFill>
              </a:rPr>
              <a:t>init.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OUT 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CALL DELAY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MOV AL,00H        </a:t>
            </a:r>
            <a:r>
              <a:rPr lang="en-US" altLang="zh-CN" dirty="0" smtClean="0">
                <a:solidFill>
                  <a:srgbClr val="00B050"/>
                </a:solidFill>
              </a:rPr>
              <a:t>;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OUT 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CALL DELAY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MOV AL,00H       </a:t>
            </a:r>
            <a:r>
              <a:rPr lang="en-US" altLang="zh-CN" dirty="0" smtClean="0">
                <a:solidFill>
                  <a:srgbClr val="00B050"/>
                </a:solidFill>
              </a:rPr>
              <a:t> ;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OUT 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CALL DELAY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B0F0"/>
                </a:solidFill>
              </a:rPr>
              <a:t>MOV AL,40H       </a:t>
            </a:r>
            <a:r>
              <a:rPr lang="en-US" altLang="zh-CN" dirty="0" smtClean="0">
                <a:solidFill>
                  <a:srgbClr val="00B0F0"/>
                </a:solidFill>
              </a:rPr>
              <a:t>;reset command</a:t>
            </a:r>
            <a:endParaRPr lang="zh-CN" altLang="en-US" dirty="0">
              <a:solidFill>
                <a:srgbClr val="00B0F0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B0F0"/>
                </a:solidFill>
              </a:rPr>
              <a:t>OUT DX</a:t>
            </a:r>
            <a:r>
              <a:rPr lang="zh-CN" altLang="en-US" dirty="0">
                <a:solidFill>
                  <a:srgbClr val="00B0F0"/>
                </a:solidFill>
              </a:rPr>
              <a:t>，</a:t>
            </a:r>
            <a:r>
              <a:rPr lang="en-US" altLang="zh-CN" dirty="0">
                <a:solidFill>
                  <a:srgbClr val="00B0F0"/>
                </a:solidFill>
              </a:rPr>
              <a:t>AL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67944" y="3140968"/>
            <a:ext cx="4934024" cy="361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01001110B     </a:t>
            </a:r>
            <a:r>
              <a:rPr lang="en-US" altLang="zh-CN" dirty="0" smtClean="0">
                <a:solidFill>
                  <a:srgbClr val="000066"/>
                </a:solidFill>
              </a:rPr>
              <a:t>; mode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MOV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00110111B     </a:t>
            </a:r>
            <a:r>
              <a:rPr lang="en-US" altLang="zh-CN" dirty="0" smtClean="0">
                <a:solidFill>
                  <a:srgbClr val="000066"/>
                </a:solidFill>
              </a:rPr>
              <a:t>; command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OUT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CX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256     </a:t>
            </a:r>
            <a:r>
              <a:rPr lang="en-US" altLang="zh-CN" dirty="0" smtClean="0">
                <a:solidFill>
                  <a:srgbClr val="000066"/>
                </a:solidFill>
              </a:rPr>
              <a:t>           ; to send 256 char.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FF0000"/>
                </a:solidFill>
              </a:rPr>
              <a:t>NEXT</a:t>
            </a:r>
            <a:r>
              <a:rPr lang="zh-CN" altLang="en-US" dirty="0">
                <a:solidFill>
                  <a:srgbClr val="000066"/>
                </a:solidFill>
              </a:rPr>
              <a:t>： </a:t>
            </a:r>
            <a:r>
              <a:rPr lang="en-US" altLang="zh-CN" dirty="0">
                <a:solidFill>
                  <a:srgbClr val="000066"/>
                </a:solidFill>
              </a:rPr>
              <a:t>MOV DX, 209H </a:t>
            </a:r>
            <a:r>
              <a:rPr lang="en-US" altLang="zh-CN" dirty="0" smtClean="0">
                <a:solidFill>
                  <a:srgbClr val="000066"/>
                </a:solidFill>
              </a:rPr>
              <a:t>     </a:t>
            </a:r>
            <a:endParaRPr lang="en-US" altLang="zh-CN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IN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DX	  </a:t>
            </a:r>
            <a:r>
              <a:rPr lang="en-US" altLang="zh-CN" dirty="0" smtClean="0">
                <a:solidFill>
                  <a:srgbClr val="000066"/>
                </a:solidFill>
              </a:rPr>
              <a:t>          ; status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AND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01H   </a:t>
            </a:r>
            <a:r>
              <a:rPr lang="en-US" altLang="zh-CN" dirty="0" smtClean="0">
                <a:solidFill>
                  <a:srgbClr val="000066"/>
                </a:solidFill>
              </a:rPr>
              <a:t>             ; </a:t>
            </a:r>
            <a:r>
              <a:rPr lang="en-US" altLang="zh-CN" dirty="0" err="1" smtClean="0">
                <a:solidFill>
                  <a:srgbClr val="000066"/>
                </a:solidFill>
              </a:rPr>
              <a:t>TxRDY</a:t>
            </a:r>
            <a:r>
              <a:rPr lang="en-US" altLang="zh-CN" dirty="0" smtClean="0">
                <a:solidFill>
                  <a:srgbClr val="000066"/>
                </a:solidFill>
              </a:rPr>
              <a:t>?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JZ </a:t>
            </a:r>
            <a:r>
              <a:rPr lang="en-US" altLang="zh-CN" dirty="0">
                <a:solidFill>
                  <a:srgbClr val="FF0000"/>
                </a:solidFill>
              </a:rPr>
              <a:t>NEXT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[DI]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MOV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208H </a:t>
            </a:r>
            <a:r>
              <a:rPr lang="en-US" altLang="zh-CN" dirty="0" smtClean="0">
                <a:solidFill>
                  <a:srgbClr val="000066"/>
                </a:solidFill>
              </a:rPr>
              <a:t>            ; </a:t>
            </a:r>
            <a:r>
              <a:rPr lang="en-US" altLang="zh-CN" dirty="0" smtClean="0">
                <a:solidFill>
                  <a:srgbClr val="000066"/>
                </a:solidFill>
                <a:latin typeface="Arial" charset="0"/>
              </a:rPr>
              <a:t>data register 208H</a:t>
            </a:r>
            <a:endParaRPr lang="en-US" altLang="zh-CN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OUT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      </a:t>
            </a:r>
            <a:r>
              <a:rPr lang="en-US" altLang="zh-CN" dirty="0" smtClean="0">
                <a:solidFill>
                  <a:srgbClr val="000066"/>
                </a:solidFill>
              </a:rPr>
              <a:t>            ; send the char.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dirty="0">
                <a:solidFill>
                  <a:srgbClr val="000066"/>
                </a:solidFill>
              </a:rPr>
              <a:t>  </a:t>
            </a:r>
            <a:r>
              <a:rPr lang="en-US" altLang="zh-CN" dirty="0">
                <a:solidFill>
                  <a:srgbClr val="000066"/>
                </a:solidFill>
              </a:rPr>
              <a:t>INC DI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dirty="0">
                <a:solidFill>
                  <a:srgbClr val="000066"/>
                </a:solidFill>
              </a:rPr>
              <a:t>  LOOP </a:t>
            </a:r>
            <a:r>
              <a:rPr lang="en-US" altLang="zh-CN" dirty="0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995936" y="3140968"/>
            <a:ext cx="0" cy="35265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8251 Programming Example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429100"/>
          </a:xfrm>
        </p:spPr>
        <p:txBody>
          <a:bodyPr/>
          <a:lstStyle/>
          <a:p>
            <a:pPr>
              <a:buNone/>
            </a:pPr>
            <a:r>
              <a:rPr lang="en-US" sz="2000" u="sng" dirty="0" smtClean="0">
                <a:solidFill>
                  <a:srgbClr val="00B050"/>
                </a:solidFill>
              </a:rPr>
              <a:t>Receiver side: data will be stored in Buf2</a:t>
            </a:r>
          </a:p>
          <a:p>
            <a:pPr lvl="1">
              <a:buNone/>
            </a:pPr>
            <a:endParaRPr lang="en-US" sz="1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5428" y="1980486"/>
            <a:ext cx="364648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Data segment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buf2 DB 256 dup(?)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Data ends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┆</a:t>
            </a:r>
          </a:p>
          <a:p>
            <a:pPr eaLnBrk="0" hangingPunct="0"/>
            <a:endParaRPr lang="en-US" altLang="zh-CN" dirty="0">
              <a:solidFill>
                <a:srgbClr val="000066"/>
              </a:solidFill>
            </a:endParaRPr>
          </a:p>
          <a:p>
            <a:pPr eaLnBrk="0" hangingPunct="0"/>
            <a:r>
              <a:rPr lang="en-US" altLang="zh-CN" dirty="0">
                <a:solidFill>
                  <a:srgbClr val="FF0000"/>
                </a:solidFill>
              </a:rPr>
              <a:t>        </a:t>
            </a:r>
            <a:r>
              <a:rPr lang="en-US" altLang="zh-CN" dirty="0">
                <a:solidFill>
                  <a:srgbClr val="00B050"/>
                </a:solidFill>
              </a:rPr>
              <a:t>MOV DX,209H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        MOV AL,00H        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B050"/>
                </a:solidFill>
              </a:rPr>
              <a:t>        </a:t>
            </a:r>
            <a:r>
              <a:rPr lang="en-US" altLang="zh-CN" dirty="0">
                <a:solidFill>
                  <a:srgbClr val="00B050"/>
                </a:solidFill>
              </a:rPr>
              <a:t>OUT 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        CALL DELAY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        </a:t>
            </a:r>
            <a:r>
              <a:rPr lang="en-US" altLang="zh-CN" dirty="0" smtClean="0">
                <a:solidFill>
                  <a:srgbClr val="00B050"/>
                </a:solidFill>
              </a:rPr>
              <a:t>MOV AL,00H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B050"/>
                </a:solidFill>
              </a:rPr>
              <a:t>        </a:t>
            </a:r>
            <a:r>
              <a:rPr lang="en-US" altLang="zh-CN" dirty="0" smtClean="0">
                <a:solidFill>
                  <a:srgbClr val="00B050"/>
                </a:solidFill>
              </a:rPr>
              <a:t>OUT </a:t>
            </a:r>
            <a:r>
              <a:rPr lang="en-US" altLang="zh-CN" dirty="0">
                <a:solidFill>
                  <a:srgbClr val="00B050"/>
                </a:solidFill>
              </a:rPr>
              <a:t>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 smtClean="0">
                <a:solidFill>
                  <a:srgbClr val="00B050"/>
                </a:solidFill>
              </a:rPr>
              <a:t>        CALL </a:t>
            </a:r>
            <a:r>
              <a:rPr lang="en-US" altLang="zh-CN" dirty="0">
                <a:solidFill>
                  <a:srgbClr val="00B050"/>
                </a:solidFill>
              </a:rPr>
              <a:t>DELAY</a:t>
            </a:r>
          </a:p>
          <a:p>
            <a:pPr eaLnBrk="0" hangingPunct="0"/>
            <a:r>
              <a:rPr lang="en-US" altLang="zh-CN" dirty="0">
                <a:solidFill>
                  <a:srgbClr val="00B050"/>
                </a:solidFill>
              </a:rPr>
              <a:t>        </a:t>
            </a:r>
            <a:r>
              <a:rPr lang="en-US" altLang="zh-CN" dirty="0" smtClean="0">
                <a:solidFill>
                  <a:srgbClr val="00B050"/>
                </a:solidFill>
              </a:rPr>
              <a:t>MOV AL,00H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B050"/>
                </a:solidFill>
              </a:rPr>
              <a:t>        </a:t>
            </a:r>
            <a:r>
              <a:rPr lang="en-US" altLang="zh-CN" dirty="0" smtClean="0">
                <a:solidFill>
                  <a:srgbClr val="00B050"/>
                </a:solidFill>
              </a:rPr>
              <a:t>OUT </a:t>
            </a:r>
            <a:r>
              <a:rPr lang="en-US" altLang="zh-CN" dirty="0">
                <a:solidFill>
                  <a:srgbClr val="00B050"/>
                </a:solidFill>
              </a:rPr>
              <a:t>DX</a:t>
            </a:r>
            <a:r>
              <a:rPr lang="zh-CN" altLang="en-US" dirty="0">
                <a:solidFill>
                  <a:srgbClr val="00B050"/>
                </a:solidFill>
              </a:rPr>
              <a:t>，</a:t>
            </a:r>
            <a:r>
              <a:rPr lang="en-US" altLang="zh-CN" dirty="0">
                <a:solidFill>
                  <a:srgbClr val="00B050"/>
                </a:solidFill>
              </a:rPr>
              <a:t>AL</a:t>
            </a:r>
          </a:p>
          <a:p>
            <a:pPr eaLnBrk="0" hangingPunct="0"/>
            <a:r>
              <a:rPr lang="en-US" altLang="zh-CN" dirty="0" smtClean="0">
                <a:solidFill>
                  <a:srgbClr val="00B050"/>
                </a:solidFill>
              </a:rPr>
              <a:t>        CALL </a:t>
            </a:r>
            <a:r>
              <a:rPr lang="en-US" altLang="zh-CN" dirty="0">
                <a:solidFill>
                  <a:srgbClr val="00B050"/>
                </a:solidFill>
              </a:rPr>
              <a:t>DELAY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</a:t>
            </a:r>
            <a:r>
              <a:rPr lang="en-US" altLang="zh-CN" dirty="0" smtClean="0">
                <a:solidFill>
                  <a:srgbClr val="000066"/>
                </a:solidFill>
              </a:rPr>
              <a:t>MOV </a:t>
            </a:r>
            <a:r>
              <a:rPr lang="en-US" altLang="zh-CN" dirty="0">
                <a:solidFill>
                  <a:srgbClr val="000066"/>
                </a:solidFill>
              </a:rPr>
              <a:t>AL,40H       </a:t>
            </a:r>
            <a:r>
              <a:rPr lang="en-US" altLang="zh-CN" dirty="0" smtClean="0">
                <a:solidFill>
                  <a:srgbClr val="000066"/>
                </a:solidFill>
              </a:rPr>
              <a:t>; reset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</a:t>
            </a:r>
            <a:r>
              <a:rPr lang="en-US" altLang="zh-CN" dirty="0" smtClean="0">
                <a:solidFill>
                  <a:srgbClr val="000066"/>
                </a:solidFill>
              </a:rPr>
              <a:t>OUT </a:t>
            </a:r>
            <a:r>
              <a:rPr lang="en-US" altLang="zh-CN" dirty="0">
                <a:solidFill>
                  <a:srgbClr val="000066"/>
                </a:solidFill>
              </a:rPr>
              <a:t>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6424" y="2132856"/>
            <a:ext cx="500404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000066"/>
                </a:solidFill>
              </a:rPr>
              <a:t>        </a:t>
            </a:r>
            <a:r>
              <a:rPr lang="en-US" altLang="zh-CN" dirty="0">
                <a:solidFill>
                  <a:srgbClr val="000066"/>
                </a:solidFill>
              </a:rPr>
              <a:t>MOV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01001110B    </a:t>
            </a:r>
            <a:r>
              <a:rPr lang="en-US" altLang="zh-CN" dirty="0" smtClean="0">
                <a:solidFill>
                  <a:srgbClr val="000066"/>
                </a:solidFill>
              </a:rPr>
              <a:t>; mode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</a:t>
            </a:r>
            <a:r>
              <a:rPr lang="zh-CN" altLang="en-US" dirty="0" smtClean="0">
                <a:solidFill>
                  <a:srgbClr val="000066"/>
                </a:solidFill>
              </a:rPr>
              <a:t> </a:t>
            </a:r>
            <a:r>
              <a:rPr lang="en-US" altLang="zh-CN" dirty="0" smtClean="0">
                <a:solidFill>
                  <a:srgbClr val="000066"/>
                </a:solidFill>
              </a:rPr>
              <a:t>OUT </a:t>
            </a:r>
            <a:r>
              <a:rPr lang="en-US" altLang="zh-CN" dirty="0">
                <a:solidFill>
                  <a:srgbClr val="000066"/>
                </a:solidFill>
              </a:rPr>
              <a:t>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</a:t>
            </a:r>
            <a:r>
              <a:rPr lang="en-US" altLang="zh-CN" dirty="0" smtClean="0">
                <a:solidFill>
                  <a:srgbClr val="000066"/>
                </a:solidFill>
              </a:rPr>
              <a:t> MOV 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00110111B  </a:t>
            </a:r>
            <a:r>
              <a:rPr lang="en-US" altLang="zh-CN" dirty="0" smtClean="0">
                <a:solidFill>
                  <a:srgbClr val="000066"/>
                </a:solidFill>
              </a:rPr>
              <a:t>  ;</a:t>
            </a:r>
            <a:r>
              <a:rPr lang="zh-CN" altLang="en-US" dirty="0" smtClean="0">
                <a:solidFill>
                  <a:srgbClr val="000066"/>
                </a:solidFill>
              </a:rPr>
              <a:t> </a:t>
            </a:r>
            <a:r>
              <a:rPr lang="en-US" altLang="zh-CN" dirty="0" smtClean="0">
                <a:solidFill>
                  <a:srgbClr val="000066"/>
                </a:solidFill>
              </a:rPr>
              <a:t>command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</a:t>
            </a:r>
            <a:r>
              <a:rPr lang="zh-CN" altLang="en-US" dirty="0" smtClean="0">
                <a:solidFill>
                  <a:srgbClr val="000066"/>
                </a:solidFill>
              </a:rPr>
              <a:t> </a:t>
            </a:r>
            <a:r>
              <a:rPr lang="en-US" altLang="zh-CN" dirty="0" smtClean="0">
                <a:solidFill>
                  <a:srgbClr val="000066"/>
                </a:solidFill>
              </a:rPr>
              <a:t>OUT </a:t>
            </a:r>
            <a:r>
              <a:rPr lang="en-US" altLang="zh-CN" dirty="0">
                <a:solidFill>
                  <a:srgbClr val="000066"/>
                </a:solidFill>
              </a:rPr>
              <a:t>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</a:t>
            </a:r>
            <a:r>
              <a:rPr lang="en-US" altLang="zh-CN" dirty="0" smtClean="0">
                <a:solidFill>
                  <a:srgbClr val="000066"/>
                </a:solidFill>
              </a:rPr>
              <a:t>  MOV </a:t>
            </a:r>
            <a:r>
              <a:rPr lang="en-US" altLang="zh-CN" dirty="0">
                <a:solidFill>
                  <a:srgbClr val="000066"/>
                </a:solidFill>
              </a:rPr>
              <a:t>CX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256       </a:t>
            </a:r>
            <a:r>
              <a:rPr lang="en-US" altLang="zh-CN" dirty="0" smtClean="0">
                <a:solidFill>
                  <a:srgbClr val="000066"/>
                </a:solidFill>
              </a:rPr>
              <a:t>; to receive 256 char.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</a:t>
            </a:r>
            <a:r>
              <a:rPr lang="zh-CN" altLang="en-US" dirty="0" smtClean="0">
                <a:solidFill>
                  <a:srgbClr val="000066"/>
                </a:solidFill>
              </a:rPr>
              <a:t>  </a:t>
            </a:r>
            <a:r>
              <a:rPr lang="en-US" altLang="zh-CN" dirty="0" smtClean="0">
                <a:solidFill>
                  <a:srgbClr val="000066"/>
                </a:solidFill>
              </a:rPr>
              <a:t>MOV </a:t>
            </a:r>
            <a:r>
              <a:rPr lang="en-US" altLang="zh-CN" dirty="0">
                <a:solidFill>
                  <a:srgbClr val="000066"/>
                </a:solidFill>
              </a:rPr>
              <a:t>SI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 smtClean="0">
                <a:solidFill>
                  <a:srgbClr val="000066"/>
                </a:solidFill>
              </a:rPr>
              <a:t>0</a:t>
            </a:r>
          </a:p>
          <a:p>
            <a:pPr eaLnBrk="0" hangingPunct="0"/>
            <a:r>
              <a:rPr lang="en-US" altLang="zh-CN" dirty="0" smtClean="0">
                <a:solidFill>
                  <a:srgbClr val="FF0000"/>
                </a:solidFill>
              </a:rPr>
              <a:t>NEXT</a:t>
            </a:r>
            <a:r>
              <a:rPr lang="en-US" altLang="zh-CN" dirty="0" smtClean="0">
                <a:solidFill>
                  <a:srgbClr val="000066"/>
                </a:solidFill>
              </a:rPr>
              <a:t>: MOV DX</a:t>
            </a:r>
            <a:r>
              <a:rPr lang="zh-CN" altLang="en-US" dirty="0" smtClean="0">
                <a:solidFill>
                  <a:srgbClr val="000066"/>
                </a:solidFill>
              </a:rPr>
              <a:t>，</a:t>
            </a:r>
            <a:r>
              <a:rPr lang="en-US" altLang="zh-CN" dirty="0" smtClean="0">
                <a:solidFill>
                  <a:srgbClr val="000066"/>
                </a:solidFill>
              </a:rPr>
              <a:t>209H</a:t>
            </a:r>
          </a:p>
          <a:p>
            <a:pPr eaLnBrk="0" hangingPunct="0"/>
            <a:r>
              <a:rPr lang="en-US" altLang="zh-CN" dirty="0" smtClean="0">
                <a:solidFill>
                  <a:srgbClr val="000066"/>
                </a:solidFill>
              </a:rPr>
              <a:t>         </a:t>
            </a:r>
            <a:r>
              <a:rPr lang="en-US" altLang="zh-CN" dirty="0">
                <a:solidFill>
                  <a:srgbClr val="000066"/>
                </a:solidFill>
              </a:rPr>
              <a:t>IN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DX                 </a:t>
            </a:r>
            <a:r>
              <a:rPr lang="en-US" altLang="zh-CN" dirty="0" smtClean="0">
                <a:solidFill>
                  <a:srgbClr val="000066"/>
                </a:solidFill>
              </a:rPr>
              <a:t>; status word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 </a:t>
            </a:r>
            <a:r>
              <a:rPr lang="en-US" altLang="zh-CN" dirty="0">
                <a:solidFill>
                  <a:srgbClr val="000066"/>
                </a:solidFill>
              </a:rPr>
              <a:t>AND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02H       </a:t>
            </a:r>
            <a:r>
              <a:rPr lang="en-US" altLang="zh-CN" dirty="0" smtClean="0">
                <a:solidFill>
                  <a:srgbClr val="000066"/>
                </a:solidFill>
              </a:rPr>
              <a:t>      ; RXRDY</a:t>
            </a:r>
            <a:r>
              <a:rPr lang="zh-CN" altLang="en-US" dirty="0">
                <a:solidFill>
                  <a:srgbClr val="000066"/>
                </a:solidFill>
              </a:rPr>
              <a:t>？</a:t>
            </a: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 </a:t>
            </a:r>
            <a:r>
              <a:rPr lang="en-US" altLang="zh-CN" dirty="0">
                <a:solidFill>
                  <a:srgbClr val="000066"/>
                </a:solidFill>
              </a:rPr>
              <a:t>JZ </a:t>
            </a:r>
            <a:r>
              <a:rPr lang="en-US" altLang="zh-CN" dirty="0">
                <a:solidFill>
                  <a:srgbClr val="FF0000"/>
                </a:solidFill>
              </a:rPr>
              <a:t>NEXT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 MOV DX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208H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 IN AL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DX             </a:t>
            </a:r>
            <a:r>
              <a:rPr lang="en-US" altLang="zh-CN" dirty="0" smtClean="0">
                <a:solidFill>
                  <a:srgbClr val="000066"/>
                </a:solidFill>
              </a:rPr>
              <a:t>    ; receive a char</a:t>
            </a:r>
            <a:endParaRPr lang="zh-CN" altLang="en-US" dirty="0">
              <a:solidFill>
                <a:srgbClr val="000066"/>
              </a:solidFill>
            </a:endParaRPr>
          </a:p>
          <a:p>
            <a:pPr eaLnBrk="0" hangingPunct="0"/>
            <a:r>
              <a:rPr lang="zh-CN" altLang="en-US" dirty="0">
                <a:solidFill>
                  <a:srgbClr val="000066"/>
                </a:solidFill>
              </a:rPr>
              <a:t>         </a:t>
            </a:r>
            <a:r>
              <a:rPr lang="en-US" altLang="zh-CN" dirty="0">
                <a:solidFill>
                  <a:srgbClr val="000066"/>
                </a:solidFill>
              </a:rPr>
              <a:t>MOV buf2[SI]</a:t>
            </a:r>
            <a:r>
              <a:rPr lang="zh-CN" altLang="en-US" dirty="0">
                <a:solidFill>
                  <a:srgbClr val="000066"/>
                </a:solidFill>
              </a:rPr>
              <a:t>，</a:t>
            </a:r>
            <a:r>
              <a:rPr lang="en-US" altLang="zh-CN" dirty="0">
                <a:solidFill>
                  <a:srgbClr val="000066"/>
                </a:solidFill>
              </a:rPr>
              <a:t>AL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 INC SI</a:t>
            </a:r>
          </a:p>
          <a:p>
            <a:pPr eaLnBrk="0" hangingPunct="0"/>
            <a:r>
              <a:rPr lang="en-US" altLang="zh-CN" dirty="0">
                <a:solidFill>
                  <a:srgbClr val="000066"/>
                </a:solidFill>
              </a:rPr>
              <a:t>         LOOP </a:t>
            </a:r>
            <a:r>
              <a:rPr lang="en-US" altLang="zh-CN" dirty="0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779912" y="2276872"/>
            <a:ext cx="14486" cy="4390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Two Ways: Parallel &amp; Serial</a:t>
            </a:r>
            <a:endParaRPr lang="en-GB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700808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" pitchFamily="18" charset="0"/>
              </a:rPr>
              <a:t>Parallel data transfers: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Each bit uses a separate line (wire)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Often 8 or more lines are used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Control signals in addition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Fast &amp; expensive &amp; for short-distance communication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" pitchFamily="18" charset="0"/>
              </a:rPr>
              <a:t>Serial data transfers: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One single data line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Bits are sent over the line one by one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No dedicated lines for control signals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z"/>
              <a:defRPr/>
            </a:pPr>
            <a:r>
              <a:rPr lang="en-US" sz="2400" dirty="0" smtClean="0">
                <a:latin typeface="Times" pitchFamily="18" charset="0"/>
              </a:rPr>
              <a:t>Cheap &amp; slow &amp; for long-distance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Picture of Serial Communication</a:t>
            </a:r>
            <a:endParaRPr lang="en-US" dirty="0"/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395536" y="2996952"/>
            <a:ext cx="8203259" cy="1944216"/>
            <a:chOff x="92" y="689"/>
            <a:chExt cx="5468" cy="1256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24" y="743"/>
              <a:ext cx="745" cy="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162" y="1221"/>
              <a:ext cx="686" cy="3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2163" y="1259"/>
              <a:ext cx="1313" cy="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4776" y="690"/>
              <a:ext cx="745" cy="9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3804" y="1226"/>
              <a:ext cx="686" cy="3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92" y="764"/>
              <a:ext cx="8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Computer</a:t>
              </a:r>
              <a:endParaRPr lang="zh-CN" altLang="en-US" sz="2000" dirty="0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141" y="1273"/>
              <a:ext cx="76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MODEM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3773" y="1275"/>
              <a:ext cx="76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MODEM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747" y="689"/>
              <a:ext cx="8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Computer</a:t>
              </a:r>
              <a:endParaRPr lang="zh-CN" altLang="en-US" sz="2000" dirty="0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2111" y="1283"/>
              <a:ext cx="143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 smtClean="0"/>
                <a:t>channel</a:t>
              </a:r>
              <a:endParaRPr lang="zh-CN" altLang="en-US" sz="1800" dirty="0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869" y="1411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848" y="1411"/>
              <a:ext cx="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3476" y="141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4490" y="1411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303" y="1308"/>
              <a:ext cx="559" cy="394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353" y="1273"/>
              <a:ext cx="7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A50021"/>
                  </a:solidFill>
                </a:rPr>
                <a:t>Serial</a:t>
              </a:r>
            </a:p>
            <a:p>
              <a:r>
                <a:rPr lang="en-US" altLang="zh-CN" sz="2000" dirty="0" smtClean="0">
                  <a:solidFill>
                    <a:srgbClr val="A50021"/>
                  </a:solidFill>
                </a:rPr>
                <a:t>interface</a:t>
              </a:r>
              <a:endParaRPr lang="zh-CN" altLang="en-US" sz="2000" dirty="0">
                <a:solidFill>
                  <a:srgbClr val="A50021"/>
                </a:solidFill>
              </a:endParaRP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773" y="1274"/>
              <a:ext cx="559" cy="394"/>
            </a:xfrm>
            <a:prstGeom prst="rect">
              <a:avLst/>
            </a:prstGeom>
            <a:noFill/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4806" y="1254"/>
              <a:ext cx="7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A50021"/>
                  </a:solidFill>
                </a:rPr>
                <a:t>Serial </a:t>
              </a:r>
            </a:p>
            <a:p>
              <a:r>
                <a:rPr lang="en-US" altLang="zh-CN" sz="2000" dirty="0" smtClean="0">
                  <a:solidFill>
                    <a:srgbClr val="A50021"/>
                  </a:solidFill>
                </a:rPr>
                <a:t>interface</a:t>
              </a:r>
              <a:endParaRPr lang="zh-CN" altLang="en-US" sz="2000" dirty="0">
                <a:solidFill>
                  <a:srgbClr val="A50021"/>
                </a:solidFill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301" y="1688"/>
              <a:ext cx="44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</a:rPr>
                <a:t>DTE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1306" y="1641"/>
              <a:ext cx="45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</a:rPr>
                <a:t>DCE</a:t>
              </a: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4961" y="1698"/>
              <a:ext cx="54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</a:rPr>
                <a:t>DTE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3958" y="1615"/>
              <a:ext cx="45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0000FF"/>
                  </a:solidFill>
                </a:rPr>
                <a:t>DCE</a:t>
              </a:r>
            </a:p>
          </p:txBody>
        </p:sp>
      </p:grp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23528" y="5085184"/>
            <a:ext cx="8301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DTE</a:t>
            </a:r>
            <a:r>
              <a:rPr lang="en-US" altLang="zh-CN" dirty="0" smtClean="0">
                <a:solidFill>
                  <a:schemeClr val="accent2"/>
                </a:solidFill>
              </a:rPr>
              <a:t>- </a:t>
            </a:r>
            <a:r>
              <a:rPr lang="en-US" altLang="zh-CN" dirty="0"/>
              <a:t>Data Terminal </a:t>
            </a:r>
            <a:r>
              <a:rPr lang="en-US" altLang="zh-CN" dirty="0" smtClean="0"/>
              <a:t>Equipment, usually a computer.</a:t>
            </a:r>
            <a:endParaRPr lang="en-US" altLang="zh-CN" dirty="0"/>
          </a:p>
          <a:p>
            <a:pPr marL="457200" indent="-457200">
              <a:spcBef>
                <a:spcPct val="50000"/>
              </a:spcBef>
            </a:pPr>
            <a:r>
              <a:rPr lang="en-US" altLang="zh-CN" dirty="0" smtClean="0">
                <a:solidFill>
                  <a:srgbClr val="0000CC"/>
                </a:solidFill>
              </a:rPr>
              <a:t>DCE</a:t>
            </a:r>
            <a:r>
              <a:rPr lang="en-US" altLang="zh-CN" dirty="0" smtClean="0"/>
              <a:t>- </a:t>
            </a:r>
            <a:r>
              <a:rPr lang="en-US" altLang="zh-CN" dirty="0"/>
              <a:t>Data Communication Equipment</a:t>
            </a:r>
            <a:r>
              <a:rPr lang="en-US" altLang="zh-CN" dirty="0" smtClean="0"/>
              <a:t>, usually a </a:t>
            </a:r>
            <a:r>
              <a:rPr lang="en-US" altLang="zh-CN" i="1" dirty="0" smtClean="0"/>
              <a:t>modem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pPr marL="457200" indent="-457200">
              <a:spcBef>
                <a:spcPct val="5000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Serial interface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–ICs such as 8251A,16550, and 8250, connecting DTE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DCE</a:t>
            </a:r>
            <a:r>
              <a:rPr lang="en-US" altLang="zh-CN" dirty="0"/>
              <a:t>.</a:t>
            </a:r>
          </a:p>
        </p:txBody>
      </p:sp>
      <p:sp>
        <p:nvSpPr>
          <p:cNvPr id="51" name="矩形 50"/>
          <p:cNvSpPr/>
          <p:nvPr/>
        </p:nvSpPr>
        <p:spPr>
          <a:xfrm>
            <a:off x="395536" y="177281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sender and receiver need a </a:t>
            </a:r>
            <a:r>
              <a:rPr lang="en-US" b="1" u="sng" dirty="0" smtClean="0">
                <a:solidFill>
                  <a:srgbClr val="7030A0"/>
                </a:solidFill>
              </a:rPr>
              <a:t>protocol</a:t>
            </a:r>
            <a:r>
              <a:rPr lang="en-US" u="sng" dirty="0" smtClean="0"/>
              <a:t> </a:t>
            </a:r>
            <a:r>
              <a:rPr lang="en-US" dirty="0" smtClean="0"/>
              <a:t>to make sense of data: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e.g., how the data is packed, how many bits constitute a character, when the data begin and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transfer rate</a:t>
            </a:r>
          </a:p>
          <a:p>
            <a:r>
              <a:rPr lang="en-US" dirty="0" smtClean="0"/>
              <a:t>Synchronization methods</a:t>
            </a:r>
          </a:p>
          <a:p>
            <a:r>
              <a:rPr lang="en-US" dirty="0" smtClean="0"/>
              <a:t>Communication modes</a:t>
            </a:r>
          </a:p>
          <a:p>
            <a:r>
              <a:rPr lang="en-US" dirty="0" smtClean="0"/>
              <a:t>Error detection</a:t>
            </a:r>
          </a:p>
          <a:p>
            <a:r>
              <a:rPr lang="en-US" dirty="0" smtClean="0"/>
              <a:t>Modulation and Demodulation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Rate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 rate, a misnomer is </a:t>
            </a:r>
            <a:r>
              <a:rPr lang="en-US" i="1" dirty="0" smtClean="0"/>
              <a:t>baud rate</a:t>
            </a:r>
          </a:p>
          <a:p>
            <a:pPr lvl="1"/>
            <a:r>
              <a:rPr lang="en-US" sz="2000" dirty="0" smtClean="0"/>
              <a:t>The number of distinct </a:t>
            </a:r>
            <a:r>
              <a:rPr lang="en-US" sz="2000" dirty="0" smtClean="0">
                <a:hlinkClick r:id="rId2" action="ppaction://hlinkfile" tooltip="Symbol (data)"/>
              </a:rPr>
              <a:t>symbol</a:t>
            </a:r>
            <a:r>
              <a:rPr lang="en-US" sz="2000" dirty="0" smtClean="0"/>
              <a:t> or </a:t>
            </a:r>
            <a:r>
              <a:rPr lang="en-US" sz="2000" u="sng" dirty="0" smtClean="0">
                <a:solidFill>
                  <a:srgbClr val="00B050"/>
                </a:solidFill>
              </a:rPr>
              <a:t>pulse</a:t>
            </a:r>
            <a:r>
              <a:rPr lang="en-US" sz="2000" dirty="0" smtClean="0"/>
              <a:t> changes (signaling events) made to the transmission medium per second in a digitally modulated signal or a line code, quantified using the </a:t>
            </a:r>
            <a:r>
              <a:rPr lang="en-US" sz="2000" u="sng" dirty="0" smtClean="0">
                <a:solidFill>
                  <a:srgbClr val="00B050"/>
                </a:solidFill>
              </a:rPr>
              <a:t>baud</a:t>
            </a:r>
            <a:r>
              <a:rPr lang="en-US" sz="2000" dirty="0" smtClean="0"/>
              <a:t> unit</a:t>
            </a:r>
          </a:p>
          <a:p>
            <a:pPr lvl="1"/>
            <a:r>
              <a:rPr lang="en-IE" sz="2000" dirty="0" smtClean="0"/>
              <a:t>Each symbol can represent one (binary encoded signal) or several bits of data</a:t>
            </a:r>
          </a:p>
          <a:p>
            <a:r>
              <a:rPr lang="en-IE" dirty="0" smtClean="0"/>
              <a:t>Bit rate</a:t>
            </a:r>
          </a:p>
          <a:p>
            <a:pPr lvl="1"/>
            <a:r>
              <a:rPr lang="en-US" sz="2000" dirty="0" smtClean="0"/>
              <a:t>the number of </a:t>
            </a:r>
            <a:r>
              <a:rPr lang="en-US" sz="2000" dirty="0" smtClean="0">
                <a:hlinkClick r:id="rId3" action="ppaction://hlinkfile" tooltip="Bit"/>
              </a:rPr>
              <a:t>bits</a:t>
            </a:r>
            <a:r>
              <a:rPr lang="en-US" sz="2000" dirty="0" smtClean="0"/>
              <a:t> that are conveyed or processed per unit of time, quantified using the </a:t>
            </a:r>
            <a:r>
              <a:rPr lang="en-US" sz="2000" dirty="0" smtClean="0">
                <a:hlinkClick r:id="rId4" action="ppaction://hlinkfile" tooltip="Data rate units"/>
              </a:rPr>
              <a:t>bits per second</a:t>
            </a:r>
            <a:r>
              <a:rPr lang="en-US" sz="2000" dirty="0" smtClean="0"/>
              <a:t> (</a:t>
            </a:r>
            <a:r>
              <a:rPr lang="en-US" sz="2000" b="1" dirty="0" smtClean="0"/>
              <a:t>bit/s</a:t>
            </a:r>
            <a:r>
              <a:rPr lang="en-US" sz="2000" dirty="0" smtClean="0"/>
              <a:t> or </a:t>
            </a:r>
            <a:r>
              <a:rPr lang="en-US" sz="2000" b="1" dirty="0" smtClean="0"/>
              <a:t>bps</a:t>
            </a:r>
            <a:r>
              <a:rPr lang="en-US" sz="2000" dirty="0" smtClean="0"/>
              <a:t>)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Methods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178800" cy="4824536"/>
          </a:xfrm>
        </p:spPr>
        <p:txBody>
          <a:bodyPr/>
          <a:lstStyle/>
          <a:p>
            <a:r>
              <a:rPr lang="en-US" dirty="0" smtClean="0"/>
              <a:t>Asynchronous serial communication:</a:t>
            </a:r>
          </a:p>
          <a:p>
            <a:pPr lvl="1"/>
            <a:r>
              <a:rPr lang="en-US" dirty="0" smtClean="0"/>
              <a:t>Transfer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one byte</a:t>
            </a:r>
            <a:r>
              <a:rPr lang="en-US" dirty="0" smtClean="0"/>
              <a:t> at a time</a:t>
            </a:r>
          </a:p>
          <a:p>
            <a:pPr lvl="1"/>
            <a:r>
              <a:rPr lang="en-US" dirty="0" smtClean="0"/>
              <a:t>The starting of each byte is asynchronous, and therefore each byte needs synchronization between the sender and the receiver using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start bit</a:t>
            </a:r>
            <a:r>
              <a:rPr lang="en-US" dirty="0" smtClean="0"/>
              <a:t>.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Synchronous serial communication:</a:t>
            </a:r>
          </a:p>
          <a:p>
            <a:pPr lvl="1"/>
            <a:r>
              <a:rPr lang="en-US" dirty="0" smtClean="0"/>
              <a:t>Transfer </a:t>
            </a:r>
            <a:r>
              <a:rPr lang="en-US" u="sng" dirty="0" smtClean="0">
                <a:solidFill>
                  <a:srgbClr val="00B0F0"/>
                </a:solidFill>
              </a:rPr>
              <a:t>a block of data </a:t>
            </a:r>
            <a:r>
              <a:rPr lang="en-US" dirty="0" smtClean="0"/>
              <a:t>at a time</a:t>
            </a:r>
          </a:p>
          <a:p>
            <a:pPr lvl="1"/>
            <a:r>
              <a:rPr lang="en-US" dirty="0" smtClean="0"/>
              <a:t>The sender and the receiver are synchronized at the beginning of data transfer using </a:t>
            </a:r>
            <a:r>
              <a:rPr lang="en-US" u="sng" dirty="0" smtClean="0">
                <a:solidFill>
                  <a:srgbClr val="00B0F0"/>
                </a:solidFill>
              </a:rPr>
              <a:t>synch characters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Transmission</a:t>
            </a:r>
            <a:endParaRPr lang="en-US" dirty="0"/>
          </a:p>
        </p:txBody>
      </p:sp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07" y="1666900"/>
            <a:ext cx="7779593" cy="510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llings">
  <a:themeElements>
    <a:clrScheme name="stallings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llings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1125</Words>
  <Application>Microsoft Office PowerPoint</Application>
  <PresentationFormat>全屏显示(4:3)</PresentationFormat>
  <Paragraphs>191</Paragraphs>
  <Slides>39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Monotype Sorts</vt:lpstr>
      <vt:lpstr>宋体</vt:lpstr>
      <vt:lpstr>Arial</vt:lpstr>
      <vt:lpstr>Arial Black</vt:lpstr>
      <vt:lpstr>Calibri</vt:lpstr>
      <vt:lpstr>Tahoma</vt:lpstr>
      <vt:lpstr>Times</vt:lpstr>
      <vt:lpstr>Times New Roman</vt:lpstr>
      <vt:lpstr>Wingdings</vt:lpstr>
      <vt:lpstr>Office 主题</vt:lpstr>
      <vt:lpstr>1_stallings</vt:lpstr>
      <vt:lpstr>Visio</vt:lpstr>
      <vt:lpstr>Lecture 11: Serial Data Communication &amp; 8251</vt:lpstr>
      <vt:lpstr>PowerPoint 演示文稿</vt:lpstr>
      <vt:lpstr>Data Communication</vt:lpstr>
      <vt:lpstr>Two Ways: Parallel &amp; Serial</vt:lpstr>
      <vt:lpstr>The Whole Picture of Serial Communication</vt:lpstr>
      <vt:lpstr>Serial Communication</vt:lpstr>
      <vt:lpstr>Data Transfer Rate</vt:lpstr>
      <vt:lpstr>Synchronization Methods</vt:lpstr>
      <vt:lpstr>Asynchronous Transmission</vt:lpstr>
      <vt:lpstr>Asynchronous Transmission</vt:lpstr>
      <vt:lpstr>Asynchronous Transmission</vt:lpstr>
      <vt:lpstr>Asynchronous Transmission</vt:lpstr>
      <vt:lpstr>Asynchronous Transmission</vt:lpstr>
      <vt:lpstr>Asynchronous Transmission</vt:lpstr>
      <vt:lpstr>Asynchronous Transmission</vt:lpstr>
      <vt:lpstr>Asynchronous Transmission</vt:lpstr>
      <vt:lpstr>Asynchronous Transmission</vt:lpstr>
      <vt:lpstr>Synchronous Transmission</vt:lpstr>
      <vt:lpstr>Synchronous Transmission</vt:lpstr>
      <vt:lpstr>Synchronous Transmission</vt:lpstr>
      <vt:lpstr>Synchronous Transmission</vt:lpstr>
      <vt:lpstr>Synchronous Transmission</vt:lpstr>
      <vt:lpstr>Communication Modes</vt:lpstr>
      <vt:lpstr>Error Detection</vt:lpstr>
      <vt:lpstr>Modulation and Demodulation</vt:lpstr>
      <vt:lpstr>Modulation and Demodulation</vt:lpstr>
      <vt:lpstr>8251 USART Chip</vt:lpstr>
      <vt:lpstr>8251</vt:lpstr>
      <vt:lpstr>8251 Communication Interface</vt:lpstr>
      <vt:lpstr>Interfacing to 8088</vt:lpstr>
      <vt:lpstr>8251 Signals</vt:lpstr>
      <vt:lpstr>Initializing 8251A</vt:lpstr>
      <vt:lpstr>8251 Mode Word</vt:lpstr>
      <vt:lpstr>8251 Command Word</vt:lpstr>
      <vt:lpstr>8251 Command Word</vt:lpstr>
      <vt:lpstr>8251 Status Word</vt:lpstr>
      <vt:lpstr>8251A Internal Reset on Power-Up</vt:lpstr>
      <vt:lpstr>8251 Programming Example</vt:lpstr>
      <vt:lpstr>8251 Programming 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More on I/O and Memory</dc:title>
  <dc:creator>archee</dc:creator>
  <cp:lastModifiedBy>archee</cp:lastModifiedBy>
  <cp:revision>319</cp:revision>
  <dcterms:created xsi:type="dcterms:W3CDTF">2012-02-15T06:15:34Z</dcterms:created>
  <dcterms:modified xsi:type="dcterms:W3CDTF">2014-02-25T03:35:56Z</dcterms:modified>
</cp:coreProperties>
</file>